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74" r:id="rId3"/>
    <p:sldMasterId id="2147483686" r:id="rId4"/>
  </p:sldMasterIdLst>
  <p:notesMasterIdLst>
    <p:notesMasterId r:id="rId15"/>
  </p:notesMasterIdLst>
  <p:handoutMasterIdLst>
    <p:handoutMasterId r:id="rId16"/>
  </p:handoutMasterIdLst>
  <p:sldIdLst>
    <p:sldId id="258" r:id="rId5"/>
    <p:sldId id="361" r:id="rId6"/>
    <p:sldId id="342" r:id="rId7"/>
    <p:sldId id="356" r:id="rId8"/>
    <p:sldId id="362" r:id="rId9"/>
    <p:sldId id="359" r:id="rId10"/>
    <p:sldId id="358" r:id="rId11"/>
    <p:sldId id="363" r:id="rId12"/>
    <p:sldId id="360" r:id="rId13"/>
    <p:sldId id="35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7" autoAdjust="0"/>
    <p:restoredTop sz="94660"/>
  </p:normalViewPr>
  <p:slideViewPr>
    <p:cSldViewPr>
      <p:cViewPr varScale="1">
        <p:scale>
          <a:sx n="94" d="100"/>
          <a:sy n="94" d="100"/>
        </p:scale>
        <p:origin x="1474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-23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0FCC5-51E1-40B7-81B9-E3BBD6A7F105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F8E67-C491-455E-9A7F-5E461C69C9D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32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C41C8-D634-4EC6-8C6E-DE5B26859FCA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A7440-4CE6-4AF1-BA02-5E16BE49B38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1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de-DE"/>
              <a:t>By way of background – want to give a little insight to who we are and the great company we represent</a:t>
            </a:r>
          </a:p>
          <a:p>
            <a:r>
              <a:rPr lang="en-US" altLang="de-DE"/>
              <a:t>EZGO celebrating diamond anniversary this year – 60 years from when our two founders Bev and Billy Dolan founded the company</a:t>
            </a:r>
          </a:p>
          <a:p>
            <a:r>
              <a:rPr lang="en-US" altLang="de-DE"/>
              <a:t>Story of Augusta National – Autoette prototype – someones going to make a lot of money selling those products..company was born</a:t>
            </a:r>
          </a:p>
          <a:p>
            <a:r>
              <a:rPr lang="en-US" altLang="de-DE"/>
              <a:t>After about 6-7 years – Textron purchased the company.  Still owned today making us the 2</a:t>
            </a:r>
            <a:r>
              <a:rPr lang="en-US" altLang="de-DE" baseline="30000"/>
              <a:t>nd</a:t>
            </a:r>
            <a:r>
              <a:rPr lang="en-US" altLang="de-DE"/>
              <a:t> oldest business in the portfolio</a:t>
            </a:r>
          </a:p>
          <a:p>
            <a:r>
              <a:rPr lang="en-US" altLang="de-DE"/>
              <a:t>Bev stayed on with Textron ran Homelite, Polaris and ultimately became CEO, COB and President from 1980 to 1993.  Acquired Cessna…</a:t>
            </a:r>
          </a:p>
          <a:p>
            <a:r>
              <a:rPr lang="en-US" altLang="de-DE"/>
              <a:t>Company grown a bit through acquisition –</a:t>
            </a:r>
          </a:p>
          <a:p>
            <a:r>
              <a:rPr lang="en-US" altLang="de-DE"/>
              <a:t>Cushman 1998 from Lincoln founded 1901</a:t>
            </a:r>
          </a:p>
          <a:p>
            <a:r>
              <a:rPr lang="en-US" altLang="de-DE"/>
              <a:t>Bad Boy Buggies 2010 from Natchez founded 2002</a:t>
            </a:r>
          </a:p>
          <a:p>
            <a:r>
              <a:rPr lang="en-US" altLang="de-DE"/>
              <a:t>JV in 2012 lower our landed cost for that growing region.  China likes to build and export – not fond of importing products built elsewhere</a:t>
            </a:r>
          </a:p>
          <a:p>
            <a:r>
              <a:rPr lang="en-US" altLang="de-DE"/>
              <a:t>Finally, MW earlier this year.  Advanced Design capabilities – rapid prototyping, test and manufacturing capabilities.  High performance components like suspension, powertrain and steering systems</a:t>
            </a:r>
          </a:p>
          <a:p>
            <a:r>
              <a:rPr lang="en-US" altLang="de-DE"/>
              <a:t>Brief video to acquaint you with the man that founded the company</a:t>
            </a:r>
          </a:p>
          <a:p>
            <a:endParaRPr lang="en-US" altLang="de-DE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EEEA36-0250-4F2A-B297-770BD887338D}" type="slidenum">
              <a:rPr lang="en-US" altLang="de-DE">
                <a:latin typeface="Calibri" panose="020F0502020204030204" pitchFamily="34" charset="0"/>
              </a:rPr>
              <a:pPr/>
              <a:t>3</a:t>
            </a:fld>
            <a:endParaRPr lang="en-US" altLang="de-DE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514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 userDrawn="1">
            <p:ph type="ctrTitle"/>
          </p:nvPr>
        </p:nvSpPr>
        <p:spPr>
          <a:xfrm>
            <a:off x="4114800" y="3352807"/>
            <a:ext cx="4572000" cy="838199"/>
          </a:xfrm>
        </p:spPr>
        <p:txBody>
          <a:bodyPr wrap="square" anchor="t" anchorCtr="0">
            <a:normAutofit/>
          </a:bodyPr>
          <a:lstStyle>
            <a:lvl1pPr>
              <a:defRPr baseline="0"/>
            </a:lvl1pPr>
          </a:lstStyle>
          <a:p>
            <a:r>
              <a:rPr lang="de-DE">
                <a:solidFill>
                  <a:schemeClr val="tx1"/>
                </a:solidFill>
              </a:rPr>
              <a:t>Titelmasterformat durch Klicken bearbeiten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114800" y="4953000"/>
            <a:ext cx="4419600" cy="838200"/>
          </a:xfrm>
        </p:spPr>
        <p:txBody>
          <a:bodyPr wrap="square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dirty="0">
                <a:solidFill>
                  <a:schemeClr val="tx1"/>
                </a:solidFill>
              </a:rPr>
              <a:t>Optional subtitle placement for slide presentation.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2"/>
          <p:cNvSpPr>
            <a:spLocks noChangeArrowheads="1"/>
          </p:cNvSpPr>
          <p:nvPr/>
        </p:nvSpPr>
        <p:spPr bwMode="auto">
          <a:xfrm>
            <a:off x="0" y="5797486"/>
            <a:ext cx="915865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4" name="Picture 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58" y="215911"/>
            <a:ext cx="246038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368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4572000" y="5661026"/>
            <a:ext cx="4254012" cy="738664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Titelmasterformat durch Klicken</a:t>
            </a:r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0" y="5293798"/>
            <a:ext cx="4254012" cy="369332"/>
          </a:xfrm>
        </p:spPr>
        <p:txBody>
          <a:bodyPr anchor="ctr"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9F7C58-AFE0-40F7-B9A7-DCE6EBB059F4}" type="datetime4">
              <a:rPr lang="en-US">
                <a:solidFill>
                  <a:srgbClr val="FFFFFF"/>
                </a:solidFill>
              </a:rPr>
              <a:pPr>
                <a:defRPr/>
              </a:pPr>
              <a:t>January 10, 2018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648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274" y="1628785"/>
            <a:ext cx="3308598" cy="145886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DCDDB-C60A-4F5F-8765-996A21664928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0FCA8-2EDD-49EB-A386-37769437CFB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549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11"/>
            <a:ext cx="13667203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4099133"/>
            <a:ext cx="328776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5999-95D0-4803-9E01-1D5D62BA24EC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6C214-051F-4E3D-ACD4-23A249C795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2538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83272" y="1628785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28596" y="1628785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8F120-5081-492B-A55E-BD17C170C32E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FB70A-B072-4E9F-9A60-73043426AF3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9816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48"/>
            <a:ext cx="4770537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5" y="2174885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85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B4051-F132-4B1C-9500-19582DC80673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8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75AA-9339-4490-8B82-E1737BD6480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2984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EC709-8DF0-43FD-A459-FDD2BE73779B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4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8E3DB-9402-4B42-A8E1-22B572E662A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7425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724C8-2DCC-4A8B-818B-53F2555452E2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3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B5B4A-FC2C-415B-87B9-4B15E6EF4F6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7479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7333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8" y="273061"/>
            <a:ext cx="5257850" cy="219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4D453-CBA9-4F6F-A768-ED69F5E85DBA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0646-2C74-4A65-A124-7429CF9DF9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4728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5059571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71" y="612778"/>
            <a:ext cx="65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AAC5B-17E5-443C-921A-4540C8166616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92997-5C0D-4F56-8C96-C5E2E75E58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6715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64122" y="1628775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A0459-9555-4F55-A4C0-7053D039CE10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2A205-2FD2-4525-BE34-78414DC0DDE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9130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067259" y="1341446"/>
            <a:ext cx="276999" cy="47705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654480" y="1341439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D169E-AFE1-4265-BE07-D6F2796EBE47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EB5B-63A3-4FF3-A6E4-10DC091CA8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061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2"/>
          <p:cNvSpPr>
            <a:spLocks noChangeArrowheads="1"/>
          </p:cNvSpPr>
          <p:nvPr/>
        </p:nvSpPr>
        <p:spPr bwMode="auto">
          <a:xfrm>
            <a:off x="0" y="5797482"/>
            <a:ext cx="915865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4" name="Picture 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58" y="215907"/>
            <a:ext cx="246038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368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4572000" y="5661026"/>
            <a:ext cx="4254012" cy="738664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Titelmasterformat durch Klicken</a:t>
            </a:r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0" y="5293798"/>
            <a:ext cx="4254012" cy="369332"/>
          </a:xfrm>
        </p:spPr>
        <p:txBody>
          <a:bodyPr anchor="ctr"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9F7C58-AFE0-40F7-B9A7-DCE6EBB059F4}" type="datetime4">
              <a:rPr lang="en-US">
                <a:solidFill>
                  <a:srgbClr val="FFFFFF"/>
                </a:solidFill>
              </a:rPr>
              <a:pPr>
                <a:defRPr/>
              </a:pPr>
              <a:t>January 10, 2018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95700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274" y="1628781"/>
            <a:ext cx="3308598" cy="145886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DCDDB-C60A-4F5F-8765-996A21664928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0FCA8-2EDD-49EB-A386-37769437CFB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02987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07"/>
            <a:ext cx="13667203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4099129"/>
            <a:ext cx="328776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5999-95D0-4803-9E01-1D5D62BA24EC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6C214-051F-4E3D-ACD4-23A249C795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278755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83272" y="1628781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28596" y="1628781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8F120-5081-492B-A55E-BD17C170C32E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FB70A-B072-4E9F-9A60-73043426AF3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4187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44"/>
            <a:ext cx="4770537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3" y="2174881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81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B4051-F132-4B1C-9500-19582DC80673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8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75AA-9339-4490-8B82-E1737BD6480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8223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EC709-8DF0-43FD-A459-FDD2BE73779B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4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8E3DB-9402-4B42-A8E1-22B572E662A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891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724C8-2DCC-4A8B-818B-53F2555452E2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3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B5B4A-FC2C-415B-87B9-4B15E6EF4F6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32905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7329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8" y="273057"/>
            <a:ext cx="5257850" cy="219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4D453-CBA9-4F6F-A768-ED69F5E85DBA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0646-2C74-4A65-A124-7429CF9DF9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8583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5059567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9" y="612778"/>
            <a:ext cx="65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AAC5B-17E5-443C-921A-4540C8166616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92997-5C0D-4F56-8C96-C5E2E75E58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8093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64120" y="1628775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A0459-9555-4F55-A4C0-7053D039CE10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2A205-2FD2-4525-BE34-78414DC0DDE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908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067259" y="1341445"/>
            <a:ext cx="276999" cy="47705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654478" y="1341439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D169E-AFE1-4265-BE07-D6F2796EBE47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EB5B-63A3-4FF3-A6E4-10DC091CA8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0825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2"/>
          <p:cNvSpPr>
            <a:spLocks noChangeArrowheads="1"/>
          </p:cNvSpPr>
          <p:nvPr/>
        </p:nvSpPr>
        <p:spPr bwMode="auto">
          <a:xfrm>
            <a:off x="0" y="5797476"/>
            <a:ext cx="915865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4" name="Picture 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58" y="215901"/>
            <a:ext cx="246038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368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4572000" y="5661026"/>
            <a:ext cx="4254012" cy="738664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Titelmasterformat durch Klicken</a:t>
            </a:r>
          </a:p>
        </p:txBody>
      </p:sp>
      <p:sp>
        <p:nvSpPr>
          <p:cNvPr id="6" name="Rectangle 154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0" y="5293798"/>
            <a:ext cx="4254012" cy="369332"/>
          </a:xfrm>
        </p:spPr>
        <p:txBody>
          <a:bodyPr anchor="ctr"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B9F7C58-AFE0-40F7-B9A7-DCE6EBB059F4}" type="datetime4">
              <a:rPr lang="en-US">
                <a:solidFill>
                  <a:srgbClr val="FFFFFF"/>
                </a:solidFill>
              </a:rPr>
              <a:pPr>
                <a:defRPr/>
              </a:pPr>
              <a:t>January 10, 2018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92687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83274" y="1628775"/>
            <a:ext cx="3308598" cy="145886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DCDDB-C60A-4F5F-8765-996A21664928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0FCA8-2EDD-49EB-A386-37769437CFB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32388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13667203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4099123"/>
            <a:ext cx="328776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5999-95D0-4803-9E01-1D5D62BA24EC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6C214-051F-4E3D-ACD4-23A249C7952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252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83274" y="1628775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128597" y="1628775"/>
            <a:ext cx="4619854" cy="1908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8F120-5081-492B-A55E-BD17C170C32E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FB70A-B072-4E9F-9A60-73043426AF3E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32282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70537" cy="27699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805543"/>
            <a:ext cx="4244752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3953005" cy="166199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B4051-F132-4B1C-9500-19582DC80673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8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975AA-9339-4490-8B82-E1737BD6480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35074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EC709-8DF0-43FD-A459-FDD2BE73779B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4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8E3DB-9402-4B42-A8E1-22B572E662A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6724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724C8-2DCC-4A8B-818B-53F2555452E2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3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B5B4A-FC2C-415B-87B9-4B15E6EF4F6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5662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7323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8" y="273051"/>
            <a:ext cx="5257850" cy="219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4D453-CBA9-4F6F-A768-ED69F5E85DBA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60646-2C74-4A65-A124-7429CF9DF9F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58985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5059561"/>
            <a:ext cx="5296322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65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22955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AAC5B-17E5-443C-921A-4540C8166616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6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92997-5C0D-4F56-8C96-C5E2E75E58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1686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064117" y="1628775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A0459-9555-4F55-A4C0-7053D039CE10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2A205-2FD2-4525-BE34-78414DC0DDE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1358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5067259" y="1341439"/>
            <a:ext cx="276999" cy="477053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654474" y="1341439"/>
            <a:ext cx="1458861" cy="330859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8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D169E-AFE1-4265-BE07-D6F2796EBE47}" type="datetime1">
              <a:rPr lang="en-US"/>
              <a:pPr>
                <a:defRPr/>
              </a:pPr>
              <a:t>1/10/2018</a:t>
            </a:fld>
            <a:endParaRPr lang="en-US"/>
          </a:p>
        </p:txBody>
      </p:sp>
      <p:sp>
        <p:nvSpPr>
          <p:cNvPr id="5" name="Rectangle 38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EEB5B-63A3-4FF3-A6E4-10DC091CA83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719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0"/>
          <p:cNvSpPr>
            <a:spLocks noChangeArrowheads="1"/>
          </p:cNvSpPr>
          <p:nvPr/>
        </p:nvSpPr>
        <p:spPr bwMode="auto">
          <a:xfrm>
            <a:off x="0" y="4341748"/>
            <a:ext cx="9144000" cy="231923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7" name="Rectangle 372"/>
          <p:cNvSpPr>
            <a:spLocks noChangeArrowheads="1"/>
          </p:cNvSpPr>
          <p:nvPr/>
        </p:nvSpPr>
        <p:spPr bwMode="auto">
          <a:xfrm>
            <a:off x="3681049" y="11046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8" name="Rectangle 373"/>
          <p:cNvSpPr>
            <a:spLocks noChangeArrowheads="1"/>
          </p:cNvSpPr>
          <p:nvPr/>
        </p:nvSpPr>
        <p:spPr bwMode="auto">
          <a:xfrm>
            <a:off x="4108942" y="11046"/>
            <a:ext cx="320920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9" name="Rectangle 375"/>
          <p:cNvSpPr>
            <a:spLocks noChangeArrowheads="1"/>
          </p:cNvSpPr>
          <p:nvPr/>
        </p:nvSpPr>
        <p:spPr bwMode="auto">
          <a:xfrm>
            <a:off x="4806462" y="11046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0" name="Rectangle 379"/>
          <p:cNvSpPr>
            <a:spLocks noChangeArrowheads="1"/>
          </p:cNvSpPr>
          <p:nvPr/>
        </p:nvSpPr>
        <p:spPr bwMode="auto">
          <a:xfrm>
            <a:off x="5048251" y="11046"/>
            <a:ext cx="520211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1" name="Rectangle 380"/>
          <p:cNvSpPr>
            <a:spLocks noChangeArrowheads="1"/>
          </p:cNvSpPr>
          <p:nvPr/>
        </p:nvSpPr>
        <p:spPr bwMode="auto">
          <a:xfrm>
            <a:off x="5775081" y="11046"/>
            <a:ext cx="3368919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1032" name="Picture 38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77" y="146050"/>
            <a:ext cx="183905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383"/>
          <p:cNvSpPr>
            <a:spLocks noChangeArrowheads="1"/>
          </p:cNvSpPr>
          <p:nvPr/>
        </p:nvSpPr>
        <p:spPr bwMode="auto">
          <a:xfrm>
            <a:off x="3165231" y="11046"/>
            <a:ext cx="6887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7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4" name="Rectangle 385"/>
          <p:cNvSpPr>
            <a:spLocks noChangeArrowheads="1"/>
          </p:cNvSpPr>
          <p:nvPr/>
        </p:nvSpPr>
        <p:spPr bwMode="auto">
          <a:xfrm>
            <a:off x="3200400" y="11046"/>
            <a:ext cx="68874" cy="2319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CC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412" name="Rectangle 38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046" y="6580188"/>
            <a:ext cx="2791558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EC87F4EC-8032-40B1-9D6B-08088A2EFCFF}" type="datetime1">
              <a:rPr lang="en-US" sz="1200"/>
              <a:pPr eaLnBrk="0" fontAlgn="base" hangingPunct="0">
                <a:spcAft>
                  <a:spcPct val="0"/>
                </a:spcAft>
                <a:defRPr/>
              </a:pPr>
              <a:t>1/10/2018</a:t>
            </a:fld>
            <a:endParaRPr lang="en-US" sz="1200"/>
          </a:p>
        </p:txBody>
      </p:sp>
      <p:sp>
        <p:nvSpPr>
          <p:cNvPr id="1413" name="Rectangle 38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41028" y="6580188"/>
            <a:ext cx="2984989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10DFCE12-5B2A-4D6A-B51C-077234112EB1}" type="slidenum">
              <a:rPr lang="en-US" sz="1200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en-US" sz="1200"/>
          </a:p>
        </p:txBody>
      </p:sp>
      <p:sp>
        <p:nvSpPr>
          <p:cNvPr id="1037" name="Rectangle 396"/>
          <p:cNvSpPr>
            <a:spLocks noGrp="1" noChangeArrowheads="1"/>
          </p:cNvSpPr>
          <p:nvPr>
            <p:ph type="title"/>
          </p:nvPr>
        </p:nvSpPr>
        <p:spPr bwMode="auto">
          <a:xfrm>
            <a:off x="983278" y="1341449"/>
            <a:ext cx="4770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Titelmasterformat durch Klicken bearbeiten</a:t>
            </a:r>
          </a:p>
        </p:txBody>
      </p:sp>
      <p:sp>
        <p:nvSpPr>
          <p:cNvPr id="1038" name="Rectangle 39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3274" y="1628776"/>
            <a:ext cx="453970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553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slow">
    <p:fade/>
  </p:transition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defRPr>
          <a:solidFill>
            <a:srgbClr val="77777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0"/>
          <p:cNvSpPr>
            <a:spLocks noChangeArrowheads="1"/>
          </p:cNvSpPr>
          <p:nvPr/>
        </p:nvSpPr>
        <p:spPr bwMode="auto">
          <a:xfrm>
            <a:off x="0" y="4341744"/>
            <a:ext cx="9144000" cy="231923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7" name="Rectangle 372"/>
          <p:cNvSpPr>
            <a:spLocks noChangeArrowheads="1"/>
          </p:cNvSpPr>
          <p:nvPr/>
        </p:nvSpPr>
        <p:spPr bwMode="auto">
          <a:xfrm>
            <a:off x="3681049" y="11044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8" name="Rectangle 373"/>
          <p:cNvSpPr>
            <a:spLocks noChangeArrowheads="1"/>
          </p:cNvSpPr>
          <p:nvPr/>
        </p:nvSpPr>
        <p:spPr bwMode="auto">
          <a:xfrm>
            <a:off x="4108942" y="11044"/>
            <a:ext cx="320920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9" name="Rectangle 375"/>
          <p:cNvSpPr>
            <a:spLocks noChangeArrowheads="1"/>
          </p:cNvSpPr>
          <p:nvPr/>
        </p:nvSpPr>
        <p:spPr bwMode="auto">
          <a:xfrm>
            <a:off x="4806462" y="11044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0" name="Rectangle 379"/>
          <p:cNvSpPr>
            <a:spLocks noChangeArrowheads="1"/>
          </p:cNvSpPr>
          <p:nvPr/>
        </p:nvSpPr>
        <p:spPr bwMode="auto">
          <a:xfrm>
            <a:off x="5048251" y="11044"/>
            <a:ext cx="520211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1" name="Rectangle 380"/>
          <p:cNvSpPr>
            <a:spLocks noChangeArrowheads="1"/>
          </p:cNvSpPr>
          <p:nvPr/>
        </p:nvSpPr>
        <p:spPr bwMode="auto">
          <a:xfrm>
            <a:off x="5775081" y="11044"/>
            <a:ext cx="3368919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1032" name="Picture 38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77" y="146050"/>
            <a:ext cx="183905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383"/>
          <p:cNvSpPr>
            <a:spLocks noChangeArrowheads="1"/>
          </p:cNvSpPr>
          <p:nvPr/>
        </p:nvSpPr>
        <p:spPr bwMode="auto">
          <a:xfrm>
            <a:off x="3165231" y="11044"/>
            <a:ext cx="6887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7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4" name="Rectangle 385"/>
          <p:cNvSpPr>
            <a:spLocks noChangeArrowheads="1"/>
          </p:cNvSpPr>
          <p:nvPr/>
        </p:nvSpPr>
        <p:spPr bwMode="auto">
          <a:xfrm>
            <a:off x="3200400" y="11044"/>
            <a:ext cx="68874" cy="2319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CC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412" name="Rectangle 38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046" y="6580188"/>
            <a:ext cx="2791558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EC87F4EC-8032-40B1-9D6B-08088A2EFCFF}" type="datetime1">
              <a:rPr lang="en-US" sz="1200"/>
              <a:pPr eaLnBrk="0" fontAlgn="base" hangingPunct="0">
                <a:spcAft>
                  <a:spcPct val="0"/>
                </a:spcAft>
                <a:defRPr/>
              </a:pPr>
              <a:t>1/10/2018</a:t>
            </a:fld>
            <a:endParaRPr lang="en-US" sz="1200"/>
          </a:p>
        </p:txBody>
      </p:sp>
      <p:sp>
        <p:nvSpPr>
          <p:cNvPr id="1413" name="Rectangle 38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41026" y="6580188"/>
            <a:ext cx="2984989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10DFCE12-5B2A-4D6A-B51C-077234112EB1}" type="slidenum">
              <a:rPr lang="en-US" sz="1200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en-US" sz="1200"/>
          </a:p>
        </p:txBody>
      </p:sp>
      <p:sp>
        <p:nvSpPr>
          <p:cNvPr id="1037" name="Rectangle 396"/>
          <p:cNvSpPr>
            <a:spLocks noGrp="1" noChangeArrowheads="1"/>
          </p:cNvSpPr>
          <p:nvPr>
            <p:ph type="title"/>
          </p:nvPr>
        </p:nvSpPr>
        <p:spPr bwMode="auto">
          <a:xfrm>
            <a:off x="983276" y="1341445"/>
            <a:ext cx="4770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Titelmasterformat durch Klicken bearbeiten</a:t>
            </a:r>
          </a:p>
        </p:txBody>
      </p:sp>
      <p:sp>
        <p:nvSpPr>
          <p:cNvPr id="1038" name="Rectangle 39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3274" y="1628776"/>
            <a:ext cx="453970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8748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>
    <p:fade/>
  </p:transition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defRPr>
          <a:solidFill>
            <a:srgbClr val="77777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60"/>
          <p:cNvSpPr>
            <a:spLocks noChangeArrowheads="1"/>
          </p:cNvSpPr>
          <p:nvPr/>
        </p:nvSpPr>
        <p:spPr bwMode="auto">
          <a:xfrm>
            <a:off x="0" y="4341738"/>
            <a:ext cx="9144000" cy="231923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7" name="Rectangle 372"/>
          <p:cNvSpPr>
            <a:spLocks noChangeArrowheads="1"/>
          </p:cNvSpPr>
          <p:nvPr/>
        </p:nvSpPr>
        <p:spPr bwMode="auto">
          <a:xfrm>
            <a:off x="3681047" y="11038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8" name="Rectangle 373"/>
          <p:cNvSpPr>
            <a:spLocks noChangeArrowheads="1"/>
          </p:cNvSpPr>
          <p:nvPr/>
        </p:nvSpPr>
        <p:spPr bwMode="auto">
          <a:xfrm>
            <a:off x="4108939" y="11038"/>
            <a:ext cx="320920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29" name="Rectangle 375"/>
          <p:cNvSpPr>
            <a:spLocks noChangeArrowheads="1"/>
          </p:cNvSpPr>
          <p:nvPr/>
        </p:nvSpPr>
        <p:spPr bwMode="auto">
          <a:xfrm>
            <a:off x="4806462" y="11038"/>
            <a:ext cx="162658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0" name="Rectangle 379"/>
          <p:cNvSpPr>
            <a:spLocks noChangeArrowheads="1"/>
          </p:cNvSpPr>
          <p:nvPr/>
        </p:nvSpPr>
        <p:spPr bwMode="auto">
          <a:xfrm>
            <a:off x="5048251" y="11038"/>
            <a:ext cx="520211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1" name="Rectangle 380"/>
          <p:cNvSpPr>
            <a:spLocks noChangeArrowheads="1"/>
          </p:cNvSpPr>
          <p:nvPr/>
        </p:nvSpPr>
        <p:spPr bwMode="auto">
          <a:xfrm>
            <a:off x="5775081" y="11038"/>
            <a:ext cx="3368919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pic>
        <p:nvPicPr>
          <p:cNvPr id="1032" name="Picture 38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77" y="146050"/>
            <a:ext cx="183905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383"/>
          <p:cNvSpPr>
            <a:spLocks noChangeArrowheads="1"/>
          </p:cNvSpPr>
          <p:nvPr/>
        </p:nvSpPr>
        <p:spPr bwMode="auto">
          <a:xfrm>
            <a:off x="3165231" y="11038"/>
            <a:ext cx="68874" cy="231923"/>
          </a:xfrm>
          <a:prstGeom prst="rect">
            <a:avLst/>
          </a:prstGeom>
          <a:solidFill>
            <a:srgbClr val="000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7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034" name="Rectangle 385"/>
          <p:cNvSpPr>
            <a:spLocks noChangeArrowheads="1"/>
          </p:cNvSpPr>
          <p:nvPr/>
        </p:nvSpPr>
        <p:spPr bwMode="auto">
          <a:xfrm>
            <a:off x="3200400" y="11038"/>
            <a:ext cx="68874" cy="23192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CCCC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0" anchor="ctr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de-DE" sz="1200">
              <a:solidFill>
                <a:srgbClr val="000000"/>
              </a:solidFill>
              <a:latin typeface="CorpoS" pitchFamily="2" charset="0"/>
            </a:endParaRPr>
          </a:p>
        </p:txBody>
      </p:sp>
      <p:sp>
        <p:nvSpPr>
          <p:cNvPr id="1412" name="Rectangle 38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046" y="6580188"/>
            <a:ext cx="2791558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EC87F4EC-8032-40B1-9D6B-08088A2EFCFF}" type="datetime1">
              <a:rPr lang="en-US" sz="1200"/>
              <a:pPr eaLnBrk="0" fontAlgn="base" hangingPunct="0">
                <a:spcAft>
                  <a:spcPct val="0"/>
                </a:spcAft>
                <a:defRPr/>
              </a:pPr>
              <a:t>1/10/2018</a:t>
            </a:fld>
            <a:endParaRPr lang="en-US" sz="1200"/>
          </a:p>
        </p:txBody>
      </p:sp>
      <p:sp>
        <p:nvSpPr>
          <p:cNvPr id="1413" name="Rectangle 38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41023" y="6580188"/>
            <a:ext cx="2984989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>
                <a:solidFill>
                  <a:srgbClr val="777777"/>
                </a:solidFill>
                <a:latin typeface="+mn-lt"/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10DFCE12-5B2A-4D6A-B51C-077234112EB1}" type="slidenum">
              <a:rPr lang="en-US" sz="1200"/>
              <a:pPr eaLnBrk="0" fontAlgn="base" hangingPunct="0">
                <a:spcAft>
                  <a:spcPct val="0"/>
                </a:spcAft>
                <a:defRPr/>
              </a:pPr>
              <a:t>‹Nr.›</a:t>
            </a:fld>
            <a:endParaRPr lang="en-US" sz="1200"/>
          </a:p>
        </p:txBody>
      </p:sp>
      <p:sp>
        <p:nvSpPr>
          <p:cNvPr id="1037" name="Rectangle 396"/>
          <p:cNvSpPr>
            <a:spLocks noGrp="1" noChangeArrowheads="1"/>
          </p:cNvSpPr>
          <p:nvPr>
            <p:ph type="title"/>
          </p:nvPr>
        </p:nvSpPr>
        <p:spPr bwMode="auto">
          <a:xfrm>
            <a:off x="983273" y="1341439"/>
            <a:ext cx="4770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Titelmasterformat durch Klicken bearbeiten</a:t>
            </a:r>
          </a:p>
        </p:txBody>
      </p:sp>
      <p:sp>
        <p:nvSpPr>
          <p:cNvPr id="1038" name="Rectangle 39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3274" y="1628775"/>
            <a:ext cx="453970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1803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slow">
    <p:fade/>
  </p:transition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rgbClr val="40404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defRPr>
          <a:solidFill>
            <a:srgbClr val="77777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1600">
          <a:solidFill>
            <a:srgbClr val="40404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 txBox="1">
            <a:spLocks/>
          </p:cNvSpPr>
          <p:nvPr/>
        </p:nvSpPr>
        <p:spPr>
          <a:xfrm>
            <a:off x="7162800" y="6553200"/>
            <a:ext cx="1828800" cy="1524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8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r">
              <a:defRPr/>
            </a:pPr>
            <a:fld id="{DD28F5F6-9E7D-48A3-89E7-FDDDA6AACE55}" type="slidenum">
              <a:rPr lang="en-US" b="1" smtClean="0">
                <a:solidFill>
                  <a:prstClr val="white"/>
                </a:solidFill>
              </a:rPr>
              <a:pPr algn="r">
                <a:defRPr/>
              </a:pPr>
              <a:t>1</a:t>
            </a:fld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7" name="Footer Placeholder 2"/>
          <p:cNvSpPr txBox="1">
            <a:spLocks/>
          </p:cNvSpPr>
          <p:nvPr/>
        </p:nvSpPr>
        <p:spPr>
          <a:xfrm>
            <a:off x="152400" y="6477010"/>
            <a:ext cx="4572000" cy="30479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dirty="0">
                <a:solidFill>
                  <a:prstClr val="white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419600" y="3352797"/>
            <a:ext cx="4572000" cy="838199"/>
          </a:xfrm>
        </p:spPr>
        <p:txBody>
          <a:bodyPr wrap="square" anchor="t" anchorCtr="0">
            <a:noAutofit/>
          </a:bodyPr>
          <a:lstStyle>
            <a:lvl1pPr>
              <a:defRPr baseline="0"/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Company Information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843808" y="4495803"/>
            <a:ext cx="4419600" cy="838200"/>
          </a:xfrm>
        </p:spPr>
        <p:txBody>
          <a:bodyPr wrap="square" lIns="0" tIns="0" rIns="0" bIns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3200" baseline="30000" dirty="0">
                <a:solidFill>
                  <a:schemeClr val="tx1"/>
                </a:solidFill>
              </a:rPr>
              <a:t>                                    2018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7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03238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TEXTRON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800" dirty="0">
                <a:latin typeface="Franklin Gothic Book" pitchFamily="34" charset="0"/>
              </a:rPr>
              <a:t>Business Units</a:t>
            </a:r>
          </a:p>
        </p:txBody>
      </p:sp>
      <p:sp>
        <p:nvSpPr>
          <p:cNvPr id="8195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11C9AA-1484-4040-863B-BD482D57C272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8196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3390900" y="4303276"/>
            <a:ext cx="75438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 algn="ctr">
              <a:spcBef>
                <a:spcPct val="0"/>
              </a:spcBef>
              <a:buClr>
                <a:srgbClr val="990033"/>
              </a:buClr>
              <a:buFontTx/>
              <a:buNone/>
            </a:pPr>
            <a:r>
              <a:rPr lang="en-US" altLang="de-DE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$13.9B Multi-Industry Company</a:t>
            </a:r>
            <a:br>
              <a:rPr lang="en-US" altLang="de-DE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altLang="de-DE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Over 35,000 Employees</a:t>
            </a:r>
          </a:p>
          <a:p>
            <a:pPr lvl="1" algn="ctr">
              <a:spcBef>
                <a:spcPct val="0"/>
              </a:spcBef>
              <a:buClr>
                <a:srgbClr val="990033"/>
              </a:buClr>
              <a:buFontTx/>
              <a:buNone/>
            </a:pPr>
            <a:r>
              <a:rPr lang="en-US" altLang="de-DE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Operating in 25 Countries</a:t>
            </a:r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098" y="1903622"/>
            <a:ext cx="1314450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Text Box 18"/>
          <p:cNvSpPr txBox="1">
            <a:spLocks noChangeArrowheads="1"/>
          </p:cNvSpPr>
          <p:nvPr/>
        </p:nvSpPr>
        <p:spPr bwMode="auto">
          <a:xfrm>
            <a:off x="3286125" y="1481562"/>
            <a:ext cx="1285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1800" b="1" dirty="0">
                <a:solidFill>
                  <a:srgbClr val="000000"/>
                </a:solidFill>
                <a:latin typeface="Franklin Gothic Book" panose="020B0503020102020204" pitchFamily="34" charset="0"/>
              </a:rPr>
              <a:t>Industrial</a:t>
            </a:r>
          </a:p>
        </p:txBody>
      </p:sp>
      <p:pic>
        <p:nvPicPr>
          <p:cNvPr id="8200" name="Picture 8" descr="[Textron Financial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098" y="1506836"/>
            <a:ext cx="14843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3" descr="http://t2.gstatic.com/images?q=tbn:ANd9GcRTgCjdAU6oIJ07xLoSZ8FtMTaNoiNTRO4ZdcphPkP_XSpkB_ZuA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r="7932"/>
          <a:stretch>
            <a:fillRect/>
          </a:stretch>
        </p:blipFill>
        <p:spPr bwMode="auto">
          <a:xfrm>
            <a:off x="3478088" y="3988017"/>
            <a:ext cx="1886538" cy="1400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22" descr="http://pictures.topspeed.com/IMG/crop/201002/cessna-citation-x-17_1280x0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3" y="3987355"/>
            <a:ext cx="1752600" cy="14010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5" descr="MakeThumbnai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8" r="28262" b="14252"/>
          <a:stretch>
            <a:fillRect/>
          </a:stretch>
        </p:blipFill>
        <p:spPr bwMode="auto">
          <a:xfrm>
            <a:off x="3478088" y="1838169"/>
            <a:ext cx="1668096" cy="15166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28" descr="http://www.tfe.com.au/cms/images/stories/jacobsen_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33" y="2691797"/>
            <a:ext cx="83820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30" descr="http://scaspacnewsletter.files.wordpress.com/2012/07/part_logo_kautex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7" y="3070773"/>
            <a:ext cx="1090612" cy="25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2" descr="http://www.vectorizados.com/muestras/cessn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912" y="4007555"/>
            <a:ext cx="533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4" descr="http://media.defenceindustrydaily.com/images/AIR_MV-22_Osprey_Tilting_Rotor_lg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60550"/>
            <a:ext cx="1752600" cy="131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2" descr="http://kingairnation.com/wordpress/wp-content/uploads/2013/02/14570136097724223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4669203"/>
            <a:ext cx="1000125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4" descr="http://www.k5aviation.com/images/sales_images/LOGO_hawker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47876" r="8919" b="12909"/>
          <a:stretch>
            <a:fillRect/>
          </a:stretch>
        </p:blipFill>
        <p:spPr bwMode="auto">
          <a:xfrm>
            <a:off x="1933095" y="5060771"/>
            <a:ext cx="10668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0" name="Picture 25" descr="Textron_SV_2C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343" y="1923560"/>
            <a:ext cx="10668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26" descr="textron_tat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82" y="2385369"/>
            <a:ext cx="10795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Picture 27" descr="bell-helicopter-logo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254953"/>
            <a:ext cx="10731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28" descr="textron_aviation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" y="3594236"/>
            <a:ext cx="17287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29" descr="textron_systems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088" y="3704920"/>
            <a:ext cx="15652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5347815" y="1857647"/>
            <a:ext cx="1189856" cy="40640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5783033" y="4197482"/>
            <a:ext cx="3208567" cy="1154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435638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579438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2700" b="1" dirty="0">
                <a:solidFill>
                  <a:schemeClr val="tx1"/>
                </a:solidFill>
              </a:rPr>
              <a:t>ABOUT TSV</a:t>
            </a:r>
            <a:br>
              <a:rPr lang="en-US" sz="3200" b="1" dirty="0"/>
            </a:br>
            <a:endParaRPr lang="en-US" sz="2700" dirty="0">
              <a:latin typeface="Franklin Gothic Book" pitchFamily="34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629400"/>
            <a:ext cx="18288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6C8FBD6C-1C02-4CE7-AD8D-CBB85DA34D97}" type="slidenum">
              <a:rPr lang="en-US" altLang="de-DE" sz="1000">
                <a:solidFill>
                  <a:schemeClr val="tx1"/>
                </a:solidFill>
                <a:latin typeface="Franklin Gothic Book" panose="020B0503020102020204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3</a:t>
            </a:fld>
            <a:endParaRPr lang="en-US" altLang="de-DE" sz="100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412" name="Footer Placeholder 2"/>
          <p:cNvSpPr>
            <a:spLocks noGrp="1"/>
          </p:cNvSpPr>
          <p:nvPr>
            <p:ph type="ftr" sz="quarter" idx="4294967295"/>
          </p:nvPr>
        </p:nvSpPr>
        <p:spPr bwMode="auto">
          <a:xfrm>
            <a:off x="76200" y="6705600"/>
            <a:ext cx="24384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e-DE" sz="600">
                <a:solidFill>
                  <a:srgbClr val="0D0D0D"/>
                </a:solidFill>
                <a:latin typeface="Franklin Gothic Book" panose="020B0503020102020204" pitchFamily="34" charset="0"/>
              </a:rPr>
              <a:t>COMPANY CONFIDENTIAL ‒ DO NOT DUPLICATE OR DISTRIBUTE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04800" y="1349602"/>
            <a:ext cx="43815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TSV founded in Grovetown, GA in 1954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       by brothers Beverly and Billy Dolan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Acquired by Textron in 1960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       one of oldest businesses in Textron portfolio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110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Acquired Cushman in 1998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Acquired Bad Boy Buggies in 2010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Launched E-Z-GO Jiangsu 2012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       (China joint venture)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1600" kern="0" dirty="0">
                <a:solidFill>
                  <a:prstClr val="black"/>
                </a:solidFill>
                <a:latin typeface="Franklin Gothic Book" pitchFamily="34" charset="0"/>
              </a:rPr>
              <a:t>Acquired TUG Technologies in 2014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endParaRPr lang="en-US" sz="1600" kern="0" dirty="0">
              <a:solidFill>
                <a:prstClr val="black"/>
              </a:solidFill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r>
              <a:rPr lang="en-US" sz="1600" b="1" dirty="0">
                <a:latin typeface="Franklin Gothic Book" pitchFamily="34" charset="0"/>
              </a:rPr>
              <a:t>Acquired Weber Motors in 2014,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defRPr/>
            </a:pPr>
            <a:r>
              <a:rPr lang="en-US" sz="1600" b="1" dirty="0">
                <a:latin typeface="Franklin Gothic Book" pitchFamily="34" charset="0"/>
              </a:rPr>
              <a:t>       Now Textron Motors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Arial" pitchFamily="34" charset="0"/>
              <a:buChar char="•"/>
              <a:defRPr/>
            </a:pPr>
            <a:endParaRPr lang="en-US" sz="1600" dirty="0">
              <a:latin typeface="Franklin Gothic Book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800000"/>
              </a:buClr>
              <a:buSzPct val="95000"/>
              <a:buFont typeface="Times" pitchFamily="18" charset="0"/>
              <a:buNone/>
              <a:defRPr/>
            </a:pPr>
            <a:endParaRPr lang="en-US" sz="1400" kern="0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17414" name="Picture 4" descr="Happy Birthday E-Z-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739775"/>
            <a:ext cx="1752600" cy="1360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6" descr="tm42674_RXV_FleetSprea_v2_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52663"/>
            <a:ext cx="1752600" cy="1404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ExpressL6_Red_LTQL_0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810000"/>
            <a:ext cx="1755775" cy="13716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7417" name="Picture 4" descr="http://www.tugtech.com/tugwordpress/wp-content/uploads/2013/05/MA-410x220_c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5" r="21951"/>
          <a:stretch>
            <a:fillRect/>
          </a:stretch>
        </p:blipFill>
        <p:spPr bwMode="auto">
          <a:xfrm>
            <a:off x="6858000" y="739775"/>
            <a:ext cx="1828800" cy="179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7" descr="Ambush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92363"/>
            <a:ext cx="22860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6" descr="Stock Chase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4308475"/>
            <a:ext cx="15430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0" descr="Cushman Hauler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5192713"/>
            <a:ext cx="133350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>
          <a:xfrm>
            <a:off x="683568" y="4941168"/>
            <a:ext cx="3474302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11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b="1" dirty="0">
                <a:solidFill>
                  <a:prstClr val="black"/>
                </a:solidFill>
              </a:rPr>
              <a:t>ABOUT TSV</a:t>
            </a:r>
            <a:endParaRPr lang="en-US" dirty="0">
              <a:latin typeface="Franklin Gothic Book" pitchFamily="34" charset="0"/>
            </a:endParaRPr>
          </a:p>
        </p:txBody>
      </p:sp>
      <p:sp>
        <p:nvSpPr>
          <p:cNvPr id="20483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90CE27-7165-44E0-89F5-1A66F2256344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0484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7338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Saint Cloud, Minnesota, USA</a:t>
            </a:r>
          </a:p>
          <a:p>
            <a:pPr marL="0" indent="0">
              <a:buNone/>
            </a:pPr>
            <a:r>
              <a:rPr lang="de-DE" sz="2400" dirty="0" err="1"/>
              <a:t>Arctic</a:t>
            </a:r>
            <a:r>
              <a:rPr lang="de-DE" sz="2400" dirty="0"/>
              <a:t> </a:t>
            </a:r>
            <a:r>
              <a:rPr lang="de-DE" sz="2400" dirty="0" err="1"/>
              <a:t>Cat</a:t>
            </a:r>
            <a:endParaRPr lang="de-DE" sz="2400" dirty="0"/>
          </a:p>
          <a:p>
            <a:pPr marL="0" indent="0">
              <a:buNone/>
            </a:pPr>
            <a:endParaRPr lang="de-DE" dirty="0"/>
          </a:p>
          <a:p>
            <a:r>
              <a:rPr lang="de-DE" sz="2000" dirty="0"/>
              <a:t>Engine Manufacturing </a:t>
            </a:r>
          </a:p>
          <a:p>
            <a:r>
              <a:rPr lang="de-DE" sz="2000" dirty="0"/>
              <a:t>Quality </a:t>
            </a:r>
          </a:p>
          <a:p>
            <a:r>
              <a:rPr lang="de-DE" sz="2000" dirty="0" err="1"/>
              <a:t>Purchasing</a:t>
            </a:r>
            <a:r>
              <a:rPr lang="de-DE" sz="2000" dirty="0"/>
              <a:t> </a:t>
            </a:r>
          </a:p>
          <a:p>
            <a:r>
              <a:rPr lang="de-DE" sz="2000" dirty="0" err="1"/>
              <a:t>Logistics</a:t>
            </a:r>
            <a:r>
              <a:rPr lang="de-DE" sz="2000" dirty="0"/>
              <a:t>	</a:t>
            </a:r>
          </a:p>
          <a:p>
            <a:r>
              <a:rPr lang="de-DE" sz="2000" dirty="0"/>
              <a:t>Warehouse</a:t>
            </a:r>
          </a:p>
        </p:txBody>
      </p:sp>
    </p:spTree>
    <p:extLst>
      <p:ext uri="{BB962C8B-B14F-4D97-AF65-F5344CB8AC3E}">
        <p14:creationId xmlns:p14="http://schemas.microsoft.com/office/powerpoint/2010/main" val="269225466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b="1" dirty="0">
                <a:solidFill>
                  <a:prstClr val="black"/>
                </a:solidFill>
              </a:rPr>
              <a:t>ABOUT TSV</a:t>
            </a:r>
            <a:endParaRPr lang="en-US" dirty="0">
              <a:latin typeface="Franklin Gothic Book" pitchFamily="34" charset="0"/>
            </a:endParaRPr>
          </a:p>
        </p:txBody>
      </p:sp>
      <p:sp>
        <p:nvSpPr>
          <p:cNvPr id="20483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90CE27-7165-44E0-89F5-1A66F2256344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0484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pic>
        <p:nvPicPr>
          <p:cNvPr id="2" name="Inhaltsplatzhalt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8800"/>
            <a:ext cx="8179966" cy="403244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707904" y="573789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Saint Cloud, Minnesota, USA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5004048" y="2492896"/>
            <a:ext cx="0" cy="32449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9251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39552" y="1266030"/>
            <a:ext cx="8229600" cy="503238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700" b="1" dirty="0">
                <a:solidFill>
                  <a:schemeClr val="tx1"/>
                </a:solidFill>
              </a:rPr>
              <a:t>ABOUT TEXTRON MOTORS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sz="1800" dirty="0">
              <a:latin typeface="Franklin Gothic Book" pitchFamily="34" charset="0"/>
            </a:endParaRPr>
          </a:p>
        </p:txBody>
      </p:sp>
      <p:sp>
        <p:nvSpPr>
          <p:cNvPr id="20483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90CE27-7165-44E0-89F5-1A66F2256344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0484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20485" name="Content Placeholder 2"/>
          <p:cNvSpPr>
            <a:spLocks noGrp="1"/>
          </p:cNvSpPr>
          <p:nvPr>
            <p:ph idx="1"/>
          </p:nvPr>
        </p:nvSpPr>
        <p:spPr>
          <a:xfrm>
            <a:off x="683568" y="3140968"/>
            <a:ext cx="5105400" cy="1752600"/>
          </a:xfrm>
        </p:spPr>
        <p:txBody>
          <a:bodyPr/>
          <a:lstStyle/>
          <a:p>
            <a:pPr>
              <a:buClr>
                <a:srgbClr val="800000"/>
              </a:buClr>
            </a:pPr>
            <a:r>
              <a:rPr lang="en-US" altLang="de-DE" sz="2000" dirty="0">
                <a:solidFill>
                  <a:schemeClr val="tx1"/>
                </a:solidFill>
              </a:rPr>
              <a:t>Former Weber-Motor</a:t>
            </a:r>
          </a:p>
          <a:p>
            <a:pPr>
              <a:buClr>
                <a:srgbClr val="800000"/>
              </a:buClr>
            </a:pPr>
            <a:r>
              <a:rPr lang="en-US" altLang="de-DE" sz="2000" dirty="0">
                <a:solidFill>
                  <a:schemeClr val="tx1"/>
                </a:solidFill>
              </a:rPr>
              <a:t>15 years of engine manufacturing</a:t>
            </a:r>
          </a:p>
          <a:p>
            <a:pPr>
              <a:buClr>
                <a:srgbClr val="800000"/>
              </a:buClr>
            </a:pPr>
            <a:r>
              <a:rPr lang="en-US" altLang="de-DE" sz="2000" dirty="0">
                <a:solidFill>
                  <a:schemeClr val="tx1"/>
                </a:solidFill>
              </a:rPr>
              <a:t>German Engineering</a:t>
            </a:r>
          </a:p>
          <a:p>
            <a:pPr>
              <a:buClr>
                <a:srgbClr val="800000"/>
              </a:buClr>
            </a:pPr>
            <a:r>
              <a:rPr lang="en-US" altLang="de-DE" sz="2000" dirty="0">
                <a:solidFill>
                  <a:schemeClr val="tx1"/>
                </a:solidFill>
              </a:rPr>
              <a:t>Automotive Standards</a:t>
            </a:r>
          </a:p>
        </p:txBody>
      </p:sp>
      <p:pic>
        <p:nvPicPr>
          <p:cNvPr id="2048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140968"/>
            <a:ext cx="281146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89716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b="1" dirty="0">
                <a:solidFill>
                  <a:schemeClr val="tx1"/>
                </a:solidFill>
              </a:rPr>
              <a:t>ABOUT TEXTRON MOTORS</a:t>
            </a:r>
            <a:endParaRPr lang="en-US" dirty="0">
              <a:latin typeface="Franklin Gothic Book" pitchFamily="34" charset="0"/>
            </a:endParaRPr>
          </a:p>
        </p:txBody>
      </p:sp>
      <p:sp>
        <p:nvSpPr>
          <p:cNvPr id="20483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90CE27-7165-44E0-89F5-1A66F2256344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0484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7338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Markdorf, Lake </a:t>
            </a:r>
            <a:r>
              <a:rPr lang="de-DE" dirty="0" err="1"/>
              <a:t>of</a:t>
            </a:r>
            <a:r>
              <a:rPr lang="de-DE" dirty="0"/>
              <a:t> Constance, Germany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sz="2000" dirty="0"/>
              <a:t>Engineering</a:t>
            </a:r>
          </a:p>
          <a:p>
            <a:r>
              <a:rPr lang="de-DE" sz="2000" dirty="0"/>
              <a:t>Prototype </a:t>
            </a:r>
            <a:r>
              <a:rPr lang="de-DE" sz="2000" dirty="0" err="1"/>
              <a:t>Construction</a:t>
            </a:r>
            <a:endParaRPr lang="de-DE" sz="2000" dirty="0"/>
          </a:p>
          <a:p>
            <a:r>
              <a:rPr lang="de-DE" sz="2000" dirty="0" err="1"/>
              <a:t>Testing</a:t>
            </a:r>
            <a:r>
              <a:rPr lang="de-DE" sz="2000" dirty="0"/>
              <a:t>/ </a:t>
            </a:r>
            <a:r>
              <a:rPr lang="de-DE" sz="2000" dirty="0" err="1"/>
              <a:t>Calibration</a:t>
            </a:r>
            <a:endParaRPr lang="de-DE" sz="2000" dirty="0"/>
          </a:p>
          <a:p>
            <a:r>
              <a:rPr lang="de-DE" sz="2000" dirty="0"/>
              <a:t>Quality </a:t>
            </a:r>
          </a:p>
          <a:p>
            <a:r>
              <a:rPr lang="de-DE" sz="2000" dirty="0"/>
              <a:t>Sales</a:t>
            </a:r>
          </a:p>
          <a:p>
            <a:r>
              <a:rPr lang="de-DE" sz="2000" dirty="0"/>
              <a:t>After Sales</a:t>
            </a:r>
          </a:p>
        </p:txBody>
      </p:sp>
    </p:spTree>
    <p:extLst>
      <p:ext uri="{BB962C8B-B14F-4D97-AF65-F5344CB8AC3E}">
        <p14:creationId xmlns:p14="http://schemas.microsoft.com/office/powerpoint/2010/main" val="183572492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94229" y="5560409"/>
            <a:ext cx="7543800" cy="4343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None/>
            </a:pPr>
            <a:endParaRPr lang="en-US" altLang="de-DE" sz="1400" dirty="0">
              <a:solidFill>
                <a:srgbClr val="404040"/>
              </a:solidFill>
            </a:endParaRPr>
          </a:p>
          <a:p>
            <a:pPr marL="457200" lvl="1" indent="0" eaLnBrk="1" hangingPunct="1">
              <a:buNone/>
            </a:pPr>
            <a:r>
              <a:rPr lang="en-US" altLang="de-DE" sz="1800" dirty="0" err="1">
                <a:solidFill>
                  <a:srgbClr val="404040"/>
                </a:solidFill>
              </a:rPr>
              <a:t>Markdorf</a:t>
            </a:r>
            <a:r>
              <a:rPr lang="en-US" altLang="de-DE" sz="1800" dirty="0">
                <a:solidFill>
                  <a:srgbClr val="404040"/>
                </a:solidFill>
              </a:rPr>
              <a:t>, Lake of Constance, Germany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de-DE" sz="1800" dirty="0">
              <a:solidFill>
                <a:srgbClr val="404040"/>
              </a:solidFill>
            </a:endParaRPr>
          </a:p>
        </p:txBody>
      </p:sp>
      <p:sp>
        <p:nvSpPr>
          <p:cNvPr id="21507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3002B08-C235-470F-B342-F770D7D51015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1508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grpSp>
        <p:nvGrpSpPr>
          <p:cNvPr id="21509" name="Gruppieren 8"/>
          <p:cNvGrpSpPr>
            <a:grpSpLocks/>
          </p:cNvGrpSpPr>
          <p:nvPr/>
        </p:nvGrpSpPr>
        <p:grpSpPr bwMode="auto">
          <a:xfrm>
            <a:off x="562040" y="1436664"/>
            <a:ext cx="4370000" cy="4219575"/>
            <a:chOff x="3962400" y="685800"/>
            <a:chExt cx="4846536" cy="5133975"/>
          </a:xfrm>
        </p:grpSpPr>
        <p:pic>
          <p:nvPicPr>
            <p:cNvPr id="2151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685800"/>
              <a:ext cx="4846536" cy="513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1371600"/>
              <a:ext cx="1066800" cy="725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Gerade Verbindung mit Pfeil 12"/>
          <p:cNvCxnSpPr/>
          <p:nvPr/>
        </p:nvCxnSpPr>
        <p:spPr>
          <a:xfrm flipV="1">
            <a:off x="2339752" y="5249495"/>
            <a:ext cx="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03238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700" b="1" dirty="0">
                <a:solidFill>
                  <a:schemeClr val="tx1"/>
                </a:solidFill>
              </a:rPr>
              <a:t>ABOUT TEXTRON MOTORS</a:t>
            </a:r>
            <a:br>
              <a:rPr lang="en-US" b="1" dirty="0">
                <a:solidFill>
                  <a:schemeClr val="tx1"/>
                </a:solidFill>
              </a:rPr>
            </a:br>
            <a:endParaRPr lang="en-US" sz="18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74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503238"/>
          </a:xfrm>
        </p:spPr>
        <p:txBody>
          <a:bodyPr/>
          <a:lstStyle/>
          <a:p>
            <a:pPr>
              <a:defRPr/>
            </a:pPr>
            <a:r>
              <a:rPr lang="en-US" b="1" dirty="0"/>
              <a:t>MPE 750/ 850 Marine: History</a:t>
            </a:r>
          </a:p>
        </p:txBody>
      </p:sp>
      <p:sp>
        <p:nvSpPr>
          <p:cNvPr id="28675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2F33E1-BC39-4AAF-8156-F10438C8563B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8676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25650"/>
            <a:ext cx="8424862" cy="46799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de-DE" sz="2000" dirty="0">
                <a:solidFill>
                  <a:schemeClr val="tx1"/>
                </a:solidFill>
              </a:rPr>
              <a:t>2003: SOP MPE 750 Marine </a:t>
            </a:r>
            <a:r>
              <a:rPr lang="de-DE" sz="2000" dirty="0" err="1">
                <a:solidFill>
                  <a:schemeClr val="tx1"/>
                </a:solidFill>
              </a:rPr>
              <a:t>for</a:t>
            </a:r>
            <a:r>
              <a:rPr lang="de-DE" sz="2000" dirty="0">
                <a:solidFill>
                  <a:schemeClr val="tx1"/>
                </a:solidFill>
              </a:rPr>
              <a:t> PWC</a:t>
            </a:r>
          </a:p>
          <a:p>
            <a:pPr>
              <a:defRPr/>
            </a:pPr>
            <a:endParaRPr lang="de-DE" sz="20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None/>
              <a:defRPr/>
            </a:pPr>
            <a:endParaRPr lang="de-DE" sz="2000" dirty="0"/>
          </a:p>
          <a:p>
            <a:pPr>
              <a:defRPr/>
            </a:pPr>
            <a:r>
              <a:rPr lang="de-DE" sz="2000" dirty="0"/>
              <a:t>2008: MPE 750 </a:t>
            </a:r>
            <a:r>
              <a:rPr lang="de-DE" sz="2000" dirty="0" err="1"/>
              <a:t>for</a:t>
            </a:r>
            <a:r>
              <a:rPr lang="de-DE" sz="2000" dirty="0"/>
              <a:t> boat </a:t>
            </a:r>
            <a:r>
              <a:rPr lang="de-DE" sz="2000" dirty="0" err="1"/>
              <a:t>application</a:t>
            </a:r>
            <a:r>
              <a:rPr lang="de-DE" sz="2000" dirty="0"/>
              <a:t> / RIBs</a:t>
            </a:r>
          </a:p>
          <a:p>
            <a:pPr>
              <a:defRPr/>
            </a:pPr>
            <a:endParaRPr lang="de-DE" sz="2000" dirty="0"/>
          </a:p>
          <a:p>
            <a:pPr>
              <a:buFont typeface="Arial" panose="020B0604020202020204" pitchFamily="34" charset="0"/>
              <a:buNone/>
              <a:defRPr/>
            </a:pPr>
            <a:endParaRPr lang="de-DE" sz="2000" dirty="0"/>
          </a:p>
          <a:p>
            <a:pPr>
              <a:defRPr/>
            </a:pPr>
            <a:r>
              <a:rPr lang="de-DE" sz="2000" dirty="0"/>
              <a:t>2010: SOP </a:t>
            </a:r>
            <a:r>
              <a:rPr lang="de-DE" sz="2000" dirty="0" err="1"/>
              <a:t>composite</a:t>
            </a:r>
            <a:r>
              <a:rPr lang="de-DE" sz="2000" dirty="0"/>
              <a:t> </a:t>
            </a:r>
            <a:r>
              <a:rPr lang="de-DE" sz="2000" dirty="0" err="1"/>
              <a:t>jet</a:t>
            </a:r>
            <a:r>
              <a:rPr lang="de-DE" sz="2000" dirty="0"/>
              <a:t> </a:t>
            </a:r>
            <a:r>
              <a:rPr lang="de-DE" sz="2000" dirty="0" err="1"/>
              <a:t>propulsion</a:t>
            </a:r>
            <a:r>
              <a:rPr lang="de-DE" sz="2000" dirty="0"/>
              <a:t> </a:t>
            </a:r>
            <a:r>
              <a:rPr lang="de-DE" sz="2000" dirty="0" err="1"/>
              <a:t>system</a:t>
            </a:r>
            <a:endParaRPr lang="de-DE" sz="2000" dirty="0"/>
          </a:p>
          <a:p>
            <a:pPr>
              <a:defRPr/>
            </a:pPr>
            <a:endParaRPr lang="de-DE" sz="2000" dirty="0"/>
          </a:p>
          <a:p>
            <a:pPr>
              <a:buFont typeface="Arial" panose="020B0604020202020204" pitchFamily="34" charset="0"/>
              <a:buNone/>
              <a:defRPr/>
            </a:pPr>
            <a:endParaRPr lang="de-DE" sz="2000" dirty="0"/>
          </a:p>
          <a:p>
            <a:pPr>
              <a:defRPr/>
            </a:pPr>
            <a:r>
              <a:rPr lang="de-DE" sz="2000" dirty="0">
                <a:solidFill>
                  <a:schemeClr val="tx1"/>
                </a:solidFill>
              </a:rPr>
              <a:t>2013: SOP MPE 850 Marine</a:t>
            </a:r>
          </a:p>
          <a:p>
            <a:pPr>
              <a:defRPr/>
            </a:pPr>
            <a:endParaRPr lang="de-DE" sz="2000" dirty="0">
              <a:solidFill>
                <a:srgbClr val="FF0000"/>
              </a:solidFill>
            </a:endParaRPr>
          </a:p>
          <a:p>
            <a:pPr>
              <a:defRPr/>
            </a:pPr>
            <a:endParaRPr lang="de-DE" sz="2000" dirty="0"/>
          </a:p>
          <a:p>
            <a:pPr marL="0" indent="0">
              <a:buNone/>
              <a:defRPr/>
            </a:pPr>
            <a:r>
              <a:rPr lang="de-DE" sz="1600" dirty="0" err="1">
                <a:solidFill>
                  <a:srgbClr val="FF0000"/>
                </a:solidFill>
              </a:rPr>
              <a:t>Until</a:t>
            </a:r>
            <a:r>
              <a:rPr lang="de-DE" sz="1600" dirty="0">
                <a:solidFill>
                  <a:srgbClr val="FF0000"/>
                </a:solidFill>
              </a:rPr>
              <a:t> end </a:t>
            </a:r>
            <a:r>
              <a:rPr lang="de-DE" sz="1600" dirty="0" err="1">
                <a:solidFill>
                  <a:srgbClr val="FF0000"/>
                </a:solidFill>
              </a:rPr>
              <a:t>of</a:t>
            </a:r>
            <a:r>
              <a:rPr lang="de-DE" sz="1600" dirty="0">
                <a:solidFill>
                  <a:srgbClr val="FF0000"/>
                </a:solidFill>
              </a:rPr>
              <a:t> 2016 16.500 Marine </a:t>
            </a:r>
            <a:r>
              <a:rPr lang="de-DE" sz="1600" dirty="0" err="1">
                <a:solidFill>
                  <a:srgbClr val="FF0000"/>
                </a:solidFill>
              </a:rPr>
              <a:t>engines</a:t>
            </a:r>
            <a:r>
              <a:rPr lang="de-DE" sz="1600" dirty="0">
                <a:solidFill>
                  <a:srgbClr val="FF0000"/>
                </a:solidFill>
              </a:rPr>
              <a:t> in </a:t>
            </a:r>
            <a:r>
              <a:rPr lang="de-DE" sz="1600" dirty="0" err="1">
                <a:solidFill>
                  <a:srgbClr val="FF0000"/>
                </a:solidFill>
              </a:rPr>
              <a:t>the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 err="1">
                <a:solidFill>
                  <a:srgbClr val="FF0000"/>
                </a:solidFill>
              </a:rPr>
              <a:t>field</a:t>
            </a:r>
            <a:r>
              <a:rPr lang="de-DE" sz="1600" dirty="0">
                <a:solidFill>
                  <a:srgbClr val="FF0000"/>
                </a:solidFill>
              </a:rPr>
              <a:t>	</a:t>
            </a:r>
          </a:p>
        </p:txBody>
      </p:sp>
      <p:pic>
        <p:nvPicPr>
          <p:cNvPr id="28678" name="Picture 35" descr="04_MSX150_2ri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96" y="2044632"/>
            <a:ext cx="1081088" cy="727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596" y="4739385"/>
            <a:ext cx="1081088" cy="785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93915"/>
            <a:ext cx="1079500" cy="765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41690"/>
            <a:ext cx="1079500" cy="695325"/>
          </a:xfrm>
          <a:prstGeom prst="rect">
            <a:avLst/>
          </a:prstGeom>
          <a:solidFill>
            <a:srgbClr val="CCCCCC"/>
          </a:solidFill>
          <a:ln w="3175" algn="ctr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8310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 txBox="1">
            <a:spLocks/>
          </p:cNvSpPr>
          <p:nvPr/>
        </p:nvSpPr>
        <p:spPr bwMode="auto">
          <a:xfrm>
            <a:off x="7162800" y="6553200"/>
            <a:ext cx="1828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ECD0B66-89F6-4DF3-BC3A-AB675CBF7EEC}" type="slidenum">
              <a:rPr lang="en-US" altLang="de-DE" sz="800" b="1">
                <a:solidFill>
                  <a:schemeClr val="bg1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de-DE" sz="800" b="1">
              <a:solidFill>
                <a:schemeClr val="bg1"/>
              </a:solidFill>
            </a:endParaRPr>
          </a:p>
        </p:txBody>
      </p:sp>
      <p:sp>
        <p:nvSpPr>
          <p:cNvPr id="23555" name="Footer Placeholder 2"/>
          <p:cNvSpPr txBox="1">
            <a:spLocks/>
          </p:cNvSpPr>
          <p:nvPr/>
        </p:nvSpPr>
        <p:spPr bwMode="auto">
          <a:xfrm>
            <a:off x="152400" y="6477000"/>
            <a:ext cx="457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800">
                <a:solidFill>
                  <a:schemeClr val="bg1"/>
                </a:solidFill>
              </a:rPr>
              <a:t>Textron Motors - Company Confidential  – Do Not Duplicate or Distribute</a:t>
            </a: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501650" y="2819400"/>
            <a:ext cx="1597025" cy="3587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1600" b="1" dirty="0">
                <a:solidFill>
                  <a:schemeClr val="bg1"/>
                </a:solidFill>
                <a:latin typeface="+mn-lt"/>
              </a:rPr>
              <a:t>Off-Road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115616" y="1945142"/>
            <a:ext cx="81470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>
                <a:latin typeface="Franklin Gothic Book" panose="020B0503020102020204" pitchFamily="34" charset="0"/>
              </a:rPr>
              <a:t>                       </a:t>
            </a:r>
            <a:r>
              <a:rPr lang="en-US" altLang="de-DE" sz="2000" b="1" dirty="0">
                <a:latin typeface="Franklin Gothic Book" panose="020B0503020102020204" pitchFamily="34" charset="0"/>
              </a:rPr>
              <a:t>The M</a:t>
            </a:r>
            <a:r>
              <a:rPr lang="en-US" altLang="de-DE" sz="1800" b="1" dirty="0"/>
              <a:t>ulti-Purpose-Engine</a:t>
            </a:r>
            <a:r>
              <a:rPr lang="en-US" altLang="de-DE" sz="2000" b="1" dirty="0">
                <a:latin typeface="Franklin Gothic Book" panose="020B0503020102020204" pitchFamily="34" charset="0"/>
              </a:rPr>
              <a:t> MPE 850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>
                <a:latin typeface="Franklin Gothic Book" panose="020B0503020102020204" pitchFamily="34" charset="0"/>
              </a:rPr>
              <a:t>appeals to different markets, requirements and applications</a:t>
            </a: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2139950" y="2819400"/>
            <a:ext cx="1597025" cy="3587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1600" b="1" dirty="0">
                <a:solidFill>
                  <a:srgbClr val="002060"/>
                </a:solidFill>
                <a:latin typeface="+mn-lt"/>
              </a:rPr>
              <a:t>Marine</a:t>
            </a: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3779838" y="2819400"/>
            <a:ext cx="1597025" cy="3587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Automotive</a:t>
            </a: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5418138" y="2819400"/>
            <a:ext cx="1597025" cy="3587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Industrial</a:t>
            </a: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7051675" y="2819400"/>
            <a:ext cx="1597025" cy="358775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1600" b="1" dirty="0">
                <a:latin typeface="+mn-lt"/>
              </a:rPr>
              <a:t>Snow Mobile</a:t>
            </a: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2139950" y="4371975"/>
            <a:ext cx="1598613" cy="636588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rgbClr val="404040"/>
                </a:solidFill>
                <a:latin typeface="+mn-lt"/>
              </a:rPr>
              <a:t>Salt Water </a:t>
            </a: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3779838" y="4371975"/>
            <a:ext cx="1598612" cy="636588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rgbClr val="404040"/>
                </a:solidFill>
                <a:latin typeface="+mn-lt"/>
              </a:rPr>
              <a:t>Cost Effective</a:t>
            </a: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5418138" y="4371975"/>
            <a:ext cx="1598612" cy="636588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rgbClr val="404040"/>
                </a:solidFill>
                <a:latin typeface="+mn-lt"/>
              </a:rPr>
              <a:t>Durability</a:t>
            </a:r>
          </a:p>
        </p:txBody>
      </p:sp>
      <p:sp>
        <p:nvSpPr>
          <p:cNvPr id="23" name="Rectangle 31"/>
          <p:cNvSpPr>
            <a:spLocks noChangeArrowheads="1"/>
          </p:cNvSpPr>
          <p:nvPr/>
        </p:nvSpPr>
        <p:spPr bwMode="auto">
          <a:xfrm>
            <a:off x="7051675" y="4371975"/>
            <a:ext cx="1597025" cy="636588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rgbClr val="404040"/>
                </a:solidFill>
                <a:latin typeface="+mn-lt"/>
              </a:rPr>
              <a:t>Low Temperatures</a:t>
            </a: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8138" y="3244850"/>
            <a:ext cx="1571625" cy="107473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5800" y="3244850"/>
            <a:ext cx="1611313" cy="1074738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3252788"/>
            <a:ext cx="1598612" cy="10668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8363" y="3254375"/>
            <a:ext cx="1598612" cy="106521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/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3875" y="3244850"/>
            <a:ext cx="1571625" cy="1071563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/>
        </p:spPr>
      </p:pic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496888" y="4381500"/>
            <a:ext cx="1598612" cy="636588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  <a:extLst/>
        </p:spPr>
        <p:txBody>
          <a:bodyPr lIns="90000" tIns="0" rIns="90000" bIns="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orpoS" pitchFamily="2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solidFill>
                  <a:srgbClr val="404040"/>
                </a:solidFill>
                <a:latin typeface="+mn-lt"/>
              </a:rPr>
              <a:t>Dust and Dirt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-2412776" y="959305"/>
            <a:ext cx="8229600" cy="503238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Topical Products</a:t>
            </a:r>
            <a:endParaRPr lang="en-US"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94051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141203_PowerPoint_Vorlage_TXM_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-presentation_weber-motor_english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A7A7A7"/>
      </a:accent1>
      <a:accent2>
        <a:srgbClr val="D60027"/>
      </a:accent2>
      <a:accent3>
        <a:srgbClr val="FFFFFF"/>
      </a:accent3>
      <a:accent4>
        <a:srgbClr val="000000"/>
      </a:accent4>
      <a:accent5>
        <a:srgbClr val="D0D0D0"/>
      </a:accent5>
      <a:accent6>
        <a:srgbClr val="C20022"/>
      </a:accent6>
      <a:hlink>
        <a:srgbClr val="C6C6C6"/>
      </a:hlink>
      <a:folHlink>
        <a:srgbClr val="DBDBDB"/>
      </a:folHlink>
    </a:clrScheme>
    <a:fontScheme name="master-presentation_weber-motor_engli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lnDef>
  </a:objectDefaults>
  <a:extraClrSchemeLst>
    <a:extraClrScheme>
      <a:clrScheme name="master-presentation_weber-motor_english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-presentation_weber-motor_english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8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A7A7A7"/>
        </a:accent1>
        <a:accent2>
          <a:srgbClr val="D60027"/>
        </a:accent2>
        <a:accent3>
          <a:srgbClr val="FFFFFF"/>
        </a:accent3>
        <a:accent4>
          <a:srgbClr val="000000"/>
        </a:accent4>
        <a:accent5>
          <a:srgbClr val="D0D0D0"/>
        </a:accent5>
        <a:accent6>
          <a:srgbClr val="C20022"/>
        </a:accent6>
        <a:hlink>
          <a:srgbClr val="BEBEBE"/>
        </a:hlink>
        <a:folHlink>
          <a:srgbClr val="CDCD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aster-presentation_weber-motor_english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A7A7A7"/>
      </a:accent1>
      <a:accent2>
        <a:srgbClr val="D60027"/>
      </a:accent2>
      <a:accent3>
        <a:srgbClr val="FFFFFF"/>
      </a:accent3>
      <a:accent4>
        <a:srgbClr val="000000"/>
      </a:accent4>
      <a:accent5>
        <a:srgbClr val="D0D0D0"/>
      </a:accent5>
      <a:accent6>
        <a:srgbClr val="C20022"/>
      </a:accent6>
      <a:hlink>
        <a:srgbClr val="C6C6C6"/>
      </a:hlink>
      <a:folHlink>
        <a:srgbClr val="DBDBDB"/>
      </a:folHlink>
    </a:clrScheme>
    <a:fontScheme name="master-presentation_weber-motor_engli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lnDef>
  </a:objectDefaults>
  <a:extraClrSchemeLst>
    <a:extraClrScheme>
      <a:clrScheme name="master-presentation_weber-motor_english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-presentation_weber-motor_english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8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A7A7A7"/>
        </a:accent1>
        <a:accent2>
          <a:srgbClr val="D60027"/>
        </a:accent2>
        <a:accent3>
          <a:srgbClr val="FFFFFF"/>
        </a:accent3>
        <a:accent4>
          <a:srgbClr val="000000"/>
        </a:accent4>
        <a:accent5>
          <a:srgbClr val="D0D0D0"/>
        </a:accent5>
        <a:accent6>
          <a:srgbClr val="C20022"/>
        </a:accent6>
        <a:hlink>
          <a:srgbClr val="BEBEBE"/>
        </a:hlink>
        <a:folHlink>
          <a:srgbClr val="CDCD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aster-presentation_weber-motor_english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A7A7A7"/>
      </a:accent1>
      <a:accent2>
        <a:srgbClr val="D60027"/>
      </a:accent2>
      <a:accent3>
        <a:srgbClr val="FFFFFF"/>
      </a:accent3>
      <a:accent4>
        <a:srgbClr val="000000"/>
      </a:accent4>
      <a:accent5>
        <a:srgbClr val="D0D0D0"/>
      </a:accent5>
      <a:accent6>
        <a:srgbClr val="C20022"/>
      </a:accent6>
      <a:hlink>
        <a:srgbClr val="C6C6C6"/>
      </a:hlink>
      <a:folHlink>
        <a:srgbClr val="DBDBDB"/>
      </a:folHlink>
    </a:clrScheme>
    <a:fontScheme name="master-presentation_weber-motor_englis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rpoS" pitchFamily="2" charset="0"/>
          </a:defRPr>
        </a:defPPr>
      </a:lstStyle>
    </a:lnDef>
  </a:objectDefaults>
  <a:extraClrSchemeLst>
    <a:extraClrScheme>
      <a:clrScheme name="master-presentation_weber-motor_english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-presentation_weber-motor_english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-presentation_weber-motor_english 8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A7A7A7"/>
        </a:accent1>
        <a:accent2>
          <a:srgbClr val="D60027"/>
        </a:accent2>
        <a:accent3>
          <a:srgbClr val="FFFFFF"/>
        </a:accent3>
        <a:accent4>
          <a:srgbClr val="000000"/>
        </a:accent4>
        <a:accent5>
          <a:srgbClr val="D0D0D0"/>
        </a:accent5>
        <a:accent6>
          <a:srgbClr val="C20022"/>
        </a:accent6>
        <a:hlink>
          <a:srgbClr val="BEBEBE"/>
        </a:hlink>
        <a:folHlink>
          <a:srgbClr val="CDCD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141203_PowerPoint_Vorlage_TXM_</Template>
  <TotalTime>0</TotalTime>
  <Words>538</Words>
  <Application>Microsoft Office PowerPoint</Application>
  <PresentationFormat>Bildschirmpräsentation (4:3)</PresentationFormat>
  <Paragraphs>119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10</vt:i4>
      </vt:variant>
    </vt:vector>
  </HeadingPairs>
  <TitlesOfParts>
    <vt:vector size="20" baseType="lpstr">
      <vt:lpstr>Arial</vt:lpstr>
      <vt:lpstr>Calibri</vt:lpstr>
      <vt:lpstr>CorpoS</vt:lpstr>
      <vt:lpstr>Franklin Gothic Book</vt:lpstr>
      <vt:lpstr>Times</vt:lpstr>
      <vt:lpstr>Wingdings</vt:lpstr>
      <vt:lpstr>141203_PowerPoint_Vorlage_TXM_</vt:lpstr>
      <vt:lpstr>master-presentation_weber-motor_english</vt:lpstr>
      <vt:lpstr>1_master-presentation_weber-motor_english</vt:lpstr>
      <vt:lpstr>2_master-presentation_weber-motor_english</vt:lpstr>
      <vt:lpstr>Company Information</vt:lpstr>
      <vt:lpstr>TEXTRON Business Units</vt:lpstr>
      <vt:lpstr>ABOUT TSV </vt:lpstr>
      <vt:lpstr>ABOUT TSV</vt:lpstr>
      <vt:lpstr>ABOUT TSV</vt:lpstr>
      <vt:lpstr>ABOUT TEXTRON MOTORS </vt:lpstr>
      <vt:lpstr>ABOUT TEXTRON MOTORS</vt:lpstr>
      <vt:lpstr>ABOUT TEXTRON MOTORS </vt:lpstr>
      <vt:lpstr>MPE 750/ 850 Marine: History</vt:lpstr>
      <vt:lpstr>PowerPoint-Präsentation</vt:lpstr>
    </vt:vector>
  </TitlesOfParts>
  <Company>Weber Automotive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Technische Schulung</dc:title>
  <dc:creator>Knäbe, Jörg-Ulrich</dc:creator>
  <cp:lastModifiedBy>Knäbe, Jörg-Ulrich</cp:lastModifiedBy>
  <cp:revision>55</cp:revision>
  <dcterms:created xsi:type="dcterms:W3CDTF">2015-02-02T11:53:24Z</dcterms:created>
  <dcterms:modified xsi:type="dcterms:W3CDTF">2018-01-10T08:54:24Z</dcterms:modified>
</cp:coreProperties>
</file>